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7102475" cy="102346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9"/>
    <a:srgbClr val="EB6879"/>
    <a:srgbClr val="F29A76"/>
    <a:srgbClr val="F6AB00"/>
    <a:srgbClr val="F19DAE"/>
    <a:srgbClr val="CD5D00"/>
    <a:srgbClr val="005BAC"/>
    <a:srgbClr val="906E30"/>
    <a:srgbClr val="A4723A"/>
    <a:srgbClr val="664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3" autoAdjust="0"/>
    <p:restoredTop sz="94660"/>
  </p:normalViewPr>
  <p:slideViewPr>
    <p:cSldViewPr snapToGrid="0">
      <p:cViewPr varScale="1">
        <p:scale>
          <a:sx n="50" d="100"/>
          <a:sy n="50" d="100"/>
        </p:scale>
        <p:origin x="1896" y="4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7738" cy="513508"/>
          </a:xfrm>
          <a:prstGeom prst="rect">
            <a:avLst/>
          </a:prstGeom>
        </p:spPr>
        <p:txBody>
          <a:bodyPr vert="horz" lIns="94800" tIns="47400" rIns="94800" bIns="4740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6" y="0"/>
            <a:ext cx="3077738" cy="513508"/>
          </a:xfrm>
          <a:prstGeom prst="rect">
            <a:avLst/>
          </a:prstGeom>
        </p:spPr>
        <p:txBody>
          <a:bodyPr vert="horz" lIns="94800" tIns="47400" rIns="94800" bIns="4740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1277938"/>
            <a:ext cx="2463800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0" tIns="47400" rIns="94800" bIns="474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8"/>
          </a:xfrm>
          <a:prstGeom prst="rect">
            <a:avLst/>
          </a:prstGeom>
        </p:spPr>
        <p:txBody>
          <a:bodyPr vert="horz" lIns="94800" tIns="47400" rIns="94800" bIns="474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7738" cy="513507"/>
          </a:xfrm>
          <a:prstGeom prst="rect">
            <a:avLst/>
          </a:prstGeom>
        </p:spPr>
        <p:txBody>
          <a:bodyPr vert="horz" lIns="94800" tIns="47400" rIns="94800" bIns="4740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6" y="9721108"/>
            <a:ext cx="3077738" cy="513507"/>
          </a:xfrm>
          <a:prstGeom prst="rect">
            <a:avLst/>
          </a:prstGeom>
        </p:spPr>
        <p:txBody>
          <a:bodyPr vert="horz" lIns="94800" tIns="47400" rIns="94800" bIns="4740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60403" y="175089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EB6879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（公社）東村山法人会主催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943054" y="877170"/>
            <a:ext cx="467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必見！無料セミナー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943054" y="1676384"/>
            <a:ext cx="4415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働き方改革の対応策</a:t>
            </a:r>
            <a:r>
              <a:rPr lang="ja-JP" altLang="en-US" sz="3200" dirty="0">
                <a:latin typeface="HGP明朝B" panose="02020800000000000000" pitchFamily="18" charset="-128"/>
                <a:ea typeface="HGP明朝B" panose="02020800000000000000" pitchFamily="18" charset="-128"/>
              </a:rPr>
              <a:t> </a:t>
            </a:r>
            <a:r>
              <a:rPr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rPr>
              <a:t>! !</a:t>
            </a:r>
            <a:endParaRPr lang="ja-JP" altLang="en-US" sz="32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19272" y="4444394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９月１９日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2943054" y="2950733"/>
            <a:ext cx="410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令和元年</a:t>
            </a:r>
            <a:endParaRPr lang="en-US" altLang="ja-JP" sz="3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★経営労務講座★</a:t>
            </a:r>
            <a:endParaRPr lang="en-US" altLang="ja-JP" sz="3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16B1081-8F86-4E3D-940C-E0927CB8F794}"/>
              </a:ext>
            </a:extLst>
          </p:cNvPr>
          <p:cNvGrpSpPr/>
          <p:nvPr/>
        </p:nvGrpSpPr>
        <p:grpSpPr>
          <a:xfrm>
            <a:off x="2833000" y="4478518"/>
            <a:ext cx="4724910" cy="1736867"/>
            <a:chOff x="2612769" y="5229715"/>
            <a:chExt cx="4790439" cy="1827407"/>
          </a:xfrm>
        </p:grpSpPr>
        <p:sp>
          <p:nvSpPr>
            <p:cNvPr id="31" name="円/楕円 30"/>
            <p:cNvSpPr/>
            <p:nvPr/>
          </p:nvSpPr>
          <p:spPr>
            <a:xfrm>
              <a:off x="4148130" y="5384752"/>
              <a:ext cx="251280" cy="251280"/>
            </a:xfrm>
            <a:prstGeom prst="ellips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木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971465" y="6718568"/>
              <a:ext cx="3898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水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274874" y="5229715"/>
              <a:ext cx="3057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１５：００～１７：００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612769" y="5774026"/>
              <a:ext cx="1854995" cy="420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399411" y="5735905"/>
              <a:ext cx="2371543" cy="466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東村山法人会館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446581" y="6199265"/>
              <a:ext cx="2956627" cy="680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東京都</a:t>
              </a:r>
              <a:r>
                <a:rPr lang="ja-JP" altLang="en-US" sz="1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東村山市本町</a:t>
              </a:r>
              <a:r>
                <a:rPr lang="en-US" altLang="ja-JP" sz="18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1-23-6</a:t>
              </a:r>
            </a:p>
            <a:p>
              <a:r>
                <a:rPr lang="ja-JP" altLang="en-US" sz="180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</a:t>
              </a:r>
              <a:r>
                <a:rPr lang="en-US" altLang="ja-JP" sz="180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042-397-7654</a:t>
              </a:r>
              <a:endPara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77" y="6521174"/>
            <a:ext cx="4200153" cy="74676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6" y="7475120"/>
            <a:ext cx="4200153" cy="74676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083496" y="6746300"/>
            <a:ext cx="684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部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083293" y="7593979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部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931755" y="6469684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５：００～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５：５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endParaRPr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18186" y="6740295"/>
            <a:ext cx="26019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900" dirty="0">
                <a:latin typeface="HGP明朝B" panose="02020800000000000000" pitchFamily="18" charset="-128"/>
                <a:ea typeface="HGP明朝B" panose="02020800000000000000" pitchFamily="18" charset="-128"/>
              </a:rPr>
              <a:t>時間外労働の上限規制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896114" y="7137728"/>
            <a:ext cx="2169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講師：特定社会保険労務士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石津　雄美 氏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931755" y="7394954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５：５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７：</a:t>
            </a:r>
            <a:r>
              <a:rPr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27115" y="7671128"/>
            <a:ext cx="381226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900" dirty="0">
                <a:latin typeface="HGP明朝B" panose="02020800000000000000" pitchFamily="18" charset="-128"/>
                <a:ea typeface="HGP明朝B" panose="02020800000000000000" pitchFamily="18" charset="-128"/>
              </a:rPr>
              <a:t>年次有給休暇強制取得への具体的</a:t>
            </a:r>
            <a:endParaRPr lang="en-US" altLang="ja-JP" sz="19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1900" dirty="0">
                <a:latin typeface="HGP明朝B" panose="02020800000000000000" pitchFamily="18" charset="-128"/>
                <a:ea typeface="HGP明朝B" panose="02020800000000000000" pitchFamily="18" charset="-128"/>
              </a:rPr>
              <a:t>対応策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5195455" y="8046486"/>
            <a:ext cx="234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講師：ＫＫパートナーズ</a:t>
            </a:r>
            <a:endParaRPr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特定社会保険労務士　輿水香 氏</a:t>
            </a:r>
            <a:endParaRPr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B7D15E88-331E-42E3-8881-ED2B772A3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84490"/>
              </p:ext>
            </p:extLst>
          </p:nvPr>
        </p:nvGraphicFramePr>
        <p:xfrm>
          <a:off x="317740" y="8833896"/>
          <a:ext cx="7167645" cy="160976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77203">
                  <a:extLst>
                    <a:ext uri="{9D8B030D-6E8A-4147-A177-3AD203B41FA5}">
                      <a16:colId xmlns:a16="http://schemas.microsoft.com/office/drawing/2014/main" val="1144076902"/>
                    </a:ext>
                  </a:extLst>
                </a:gridCol>
                <a:gridCol w="1989274">
                  <a:extLst>
                    <a:ext uri="{9D8B030D-6E8A-4147-A177-3AD203B41FA5}">
                      <a16:colId xmlns:a16="http://schemas.microsoft.com/office/drawing/2014/main" val="3734093034"/>
                    </a:ext>
                  </a:extLst>
                </a:gridCol>
                <a:gridCol w="2150584">
                  <a:extLst>
                    <a:ext uri="{9D8B030D-6E8A-4147-A177-3AD203B41FA5}">
                      <a16:colId xmlns:a16="http://schemas.microsoft.com/office/drawing/2014/main" val="1754778198"/>
                    </a:ext>
                  </a:extLst>
                </a:gridCol>
                <a:gridCol w="2150584">
                  <a:extLst>
                    <a:ext uri="{9D8B030D-6E8A-4147-A177-3AD203B41FA5}">
                      <a16:colId xmlns:a16="http://schemas.microsoft.com/office/drawing/2014/main" val="3682302873"/>
                    </a:ext>
                  </a:extLst>
                </a:gridCol>
              </a:tblGrid>
              <a:tr h="314336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法人名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TEL</a:t>
                      </a:r>
                      <a:r>
                        <a:rPr kumimoji="1" lang="ja-JP" altLang="en-US" sz="1200" b="1" dirty="0"/>
                        <a:t>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/>
                        <a:t>FAX</a:t>
                      </a:r>
                      <a:r>
                        <a:rPr kumimoji="1" lang="ja-JP" altLang="en-US" sz="1200" b="1" dirty="0"/>
                        <a:t>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165453"/>
                  </a:ext>
                </a:extLst>
              </a:tr>
              <a:tr h="308189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参加者</a:t>
                      </a:r>
                      <a:endParaRPr kumimoji="1" lang="en-US" altLang="ja-JP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/>
                        <a:t>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/>
                        <a:t>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1" dirty="0"/>
                        <a:t>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870876"/>
                  </a:ext>
                </a:extLst>
              </a:tr>
              <a:tr h="567469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参加講座</a:t>
                      </a:r>
                      <a:endParaRPr kumimoji="1" lang="en-US" altLang="ja-JP" sz="1200" b="1" dirty="0"/>
                    </a:p>
                    <a:p>
                      <a:r>
                        <a:rPr kumimoji="1" lang="ja-JP" altLang="en-US" sz="1050" b="1" dirty="0"/>
                        <a:t>（○を付けてください）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/>
                        <a:t>全受講希望　　　　　　　第</a:t>
                      </a:r>
                      <a:r>
                        <a:rPr kumimoji="1" lang="ja-JP" altLang="en-US" sz="1800" b="1" dirty="0"/>
                        <a:t>１</a:t>
                      </a:r>
                      <a:r>
                        <a:rPr kumimoji="1" lang="ja-JP" altLang="en-US" sz="1600" b="1" dirty="0"/>
                        <a:t>部のみ受講　　　　　　第</a:t>
                      </a:r>
                      <a:r>
                        <a:rPr kumimoji="1" lang="ja-JP" altLang="en-US" sz="1800" b="1" dirty="0"/>
                        <a:t>２</a:t>
                      </a:r>
                      <a:r>
                        <a:rPr kumimoji="1" lang="ja-JP" altLang="en-US" sz="1600" b="1" dirty="0"/>
                        <a:t>部のみ受講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299466"/>
                  </a:ext>
                </a:extLst>
              </a:tr>
              <a:tr h="392879"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備考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6428"/>
                  </a:ext>
                </a:extLst>
              </a:tr>
            </a:tbl>
          </a:graphicData>
        </a:graphic>
      </p:graphicFrame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9EE1895-5FBE-4617-BE48-EC24C6DCE666}"/>
              </a:ext>
            </a:extLst>
          </p:cNvPr>
          <p:cNvSpPr txBox="1"/>
          <p:nvPr/>
        </p:nvSpPr>
        <p:spPr>
          <a:xfrm>
            <a:off x="536251" y="8369121"/>
            <a:ext cx="6723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東村山法人会　事務局まで　</a:t>
            </a:r>
            <a:r>
              <a:rPr kumimoji="1" lang="en-US" altLang="ja-JP" sz="2800" b="1" dirty="0"/>
              <a:t>FAX</a:t>
            </a:r>
            <a:r>
              <a:rPr kumimoji="1" lang="ja-JP" altLang="en-US" sz="2800" b="1" dirty="0"/>
              <a:t>：</a:t>
            </a:r>
            <a:r>
              <a:rPr kumimoji="1" lang="en-US" altLang="ja-JP" sz="2800" b="1" dirty="0"/>
              <a:t>042-392-3820</a:t>
            </a:r>
            <a:endParaRPr kumimoji="1" lang="ja-JP" altLang="en-US" sz="24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AED7D3-2F99-43E5-9598-9600D9E7FDA9}"/>
              </a:ext>
            </a:extLst>
          </p:cNvPr>
          <p:cNvSpPr txBox="1"/>
          <p:nvPr/>
        </p:nvSpPr>
        <p:spPr>
          <a:xfrm>
            <a:off x="3708838" y="503074"/>
            <a:ext cx="395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共催：東京都労働相談情報センター国分寺事務所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58BE26F-524B-483D-8730-BB92C6B69F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" y="2079874"/>
            <a:ext cx="2667600" cy="20736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7A04F4E-A634-491D-A1F5-A494AD8012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" y="2317"/>
            <a:ext cx="2667600" cy="20736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FF41EC74-79F0-4C7B-B45E-9E0CED32732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" y="6223119"/>
            <a:ext cx="2667600" cy="20736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A50DA5B-D4B4-4589-B6F9-91DA6CBCF0BB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9" y="4174359"/>
            <a:ext cx="2667600" cy="2073600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87CFC9-4CFF-4B73-A5BF-3EB6B0FD79E2}"/>
              </a:ext>
            </a:extLst>
          </p:cNvPr>
          <p:cNvSpPr txBox="1"/>
          <p:nvPr/>
        </p:nvSpPr>
        <p:spPr>
          <a:xfrm>
            <a:off x="178734" y="10420126"/>
            <a:ext cx="7462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※</a:t>
            </a:r>
            <a:r>
              <a:rPr lang="ja-JP" altLang="en-US" sz="1000" dirty="0"/>
              <a:t>記載いただいた個人情報は、当該セミナーの連絡・出欠確認用以外に使用することなく、個人情報保護法に基づき厳正に管理します。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sz="2800" b="1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144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HGP創英角ｺﾞｼｯｸUB</vt:lpstr>
      <vt:lpstr>HGP明朝B</vt:lpstr>
      <vt:lpstr>ＭＳ Ｐ明朝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2015-06-04T11:14:36Z</dcterms:created>
  <dcterms:modified xsi:type="dcterms:W3CDTF">2019-07-17T06:09:50Z</dcterms:modified>
</cp:coreProperties>
</file>